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9" r:id="rId4"/>
    <p:sldId id="260" r:id="rId5"/>
    <p:sldId id="264" r:id="rId6"/>
    <p:sldId id="258" r:id="rId7"/>
    <p:sldId id="263" r:id="rId8"/>
    <p:sldId id="265" r:id="rId9"/>
    <p:sldId id="262" r:id="rId10"/>
    <p:sldId id="266" r:id="rId11"/>
    <p:sldId id="261" r:id="rId12"/>
    <p:sldId id="268" r:id="rId13"/>
    <p:sldId id="273" r:id="rId14"/>
    <p:sldId id="274" r:id="rId15"/>
    <p:sldId id="271" r:id="rId16"/>
    <p:sldId id="275" r:id="rId17"/>
    <p:sldId id="272" r:id="rId1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E76112A-8E65-41EC-B302-BE50BD1C3030}">
          <p14:sldIdLst>
            <p14:sldId id="256"/>
            <p14:sldId id="257"/>
            <p14:sldId id="259"/>
            <p14:sldId id="260"/>
            <p14:sldId id="264"/>
            <p14:sldId id="258"/>
            <p14:sldId id="263"/>
            <p14:sldId id="265"/>
            <p14:sldId id="262"/>
            <p14:sldId id="266"/>
            <p14:sldId id="261"/>
            <p14:sldId id="268"/>
            <p14:sldId id="273"/>
            <p14:sldId id="274"/>
            <p14:sldId id="271"/>
            <p14:sldId id="275"/>
          </p14:sldIdLst>
        </p14:section>
        <p14:section name="Section sans titre" id="{0F555893-A110-453A-B13D-44F8AD12DBE8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6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94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32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8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83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04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89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55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12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96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2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87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45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4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85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31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18DE-35AF-4782-88E2-9493647E53E9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C8C2FF-DAC1-4921-B8D6-DCCE787D27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8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1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0" Type="http://schemas.openxmlformats.org/officeDocument/2006/relationships/image" Target="../media/image11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0.png"/><Relationship Id="rId7" Type="http://schemas.openxmlformats.org/officeDocument/2006/relationships/image" Target="../media/image4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mconsulting61@gmail.com" TargetMode="External"/><Relationship Id="rId2" Type="http://schemas.openxmlformats.org/officeDocument/2006/relationships/hyperlink" Target="tel:0024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avec coin arrondi 8"/>
          <p:cNvSpPr/>
          <p:nvPr/>
        </p:nvSpPr>
        <p:spPr>
          <a:xfrm>
            <a:off x="0" y="3762532"/>
            <a:ext cx="12192000" cy="1469036"/>
          </a:xfrm>
          <a:prstGeom prst="round1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00906" y="1626269"/>
            <a:ext cx="569109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TRANSFORMATION NUMERIQUE DES ENTREPRISES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453968" y="2948915"/>
            <a:ext cx="27380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BTP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34506" y="2295088"/>
            <a:ext cx="355749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HYGIENE ET ENVIRONNEMENT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1143001" cy="1159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1338943" y="589047"/>
            <a:ext cx="3722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QUE PLUS RIEN NE VOUS ECHAPPE DORENAVANT 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1850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14:vortex dir="r"/>
        <p:sndAc>
          <p:stSnd>
            <p:snd r:embed="rId2" name="drumroll.wav"/>
          </p:stSnd>
        </p:sndAc>
      </p:transition>
    </mc:Choice>
    <mc:Fallback xmlns="">
      <p:transition spd="slow" advClick="0" advTm="10000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42006" y="450166"/>
            <a:ext cx="59289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POLITIQUES/STRATEGIES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489982" y="1688123"/>
            <a:ext cx="12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Prospection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442163" y="2552393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42163" y="3416663"/>
            <a:ext cx="7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Etude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42163" y="4302369"/>
            <a:ext cx="115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Formation</a:t>
            </a:r>
            <a:endParaRPr lang="fr-FR" dirty="0"/>
          </a:p>
        </p:txBody>
      </p:sp>
      <p:sp>
        <p:nvSpPr>
          <p:cNvPr id="7" name="Secteurs 6"/>
          <p:cNvSpPr/>
          <p:nvPr/>
        </p:nvSpPr>
        <p:spPr>
          <a:xfrm rot="8914316">
            <a:off x="182880" y="2057455"/>
            <a:ext cx="10142807" cy="4954285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Secteurs 7"/>
          <p:cNvSpPr/>
          <p:nvPr/>
        </p:nvSpPr>
        <p:spPr>
          <a:xfrm>
            <a:off x="730533" y="450166"/>
            <a:ext cx="10142807" cy="5867232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7446">
            <a:off x="7320622" y="1049843"/>
            <a:ext cx="3307734" cy="343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05" y="1219608"/>
            <a:ext cx="2049778" cy="2703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34" y="769593"/>
            <a:ext cx="2424976" cy="1974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84" y="3524114"/>
            <a:ext cx="4299259" cy="229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87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49969" y="590843"/>
            <a:ext cx="3371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PARTENAIRES</a:t>
            </a:r>
            <a:endParaRPr lang="fr-FR" sz="4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282963" y="1414836"/>
            <a:ext cx="1444070" cy="36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SMC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35761" y="2308038"/>
            <a:ext cx="160011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Cloudapper</a:t>
            </a:r>
            <a:r>
              <a:rPr lang="fr-FR" b="1" dirty="0" smtClean="0"/>
              <a:t> </a:t>
            </a:r>
          </a:p>
          <a:p>
            <a:endParaRPr lang="fr-FR" b="1" dirty="0" smtClean="0"/>
          </a:p>
          <a:p>
            <a:r>
              <a:rPr lang="fr-FR" b="1" dirty="0" smtClean="0"/>
              <a:t>M2sys</a:t>
            </a:r>
          </a:p>
          <a:p>
            <a:endParaRPr lang="fr-FR" b="1" dirty="0" smtClean="0"/>
          </a:p>
          <a:p>
            <a:r>
              <a:rPr lang="fr-FR" b="1" dirty="0" smtClean="0"/>
              <a:t> </a:t>
            </a:r>
            <a:r>
              <a:rPr lang="fr-FR" b="1" dirty="0" err="1" smtClean="0"/>
              <a:t>Movilift</a:t>
            </a:r>
            <a:r>
              <a:rPr lang="fr-FR" b="1" dirty="0" smtClean="0"/>
              <a:t> </a:t>
            </a:r>
          </a:p>
          <a:p>
            <a:endParaRPr lang="fr-FR" b="1" dirty="0" smtClean="0"/>
          </a:p>
          <a:p>
            <a:r>
              <a:rPr lang="fr-FR" b="1" dirty="0" err="1" smtClean="0"/>
              <a:t>Viasat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err="1" smtClean="0"/>
              <a:t>Ayouris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Pc solutions </a:t>
            </a:r>
          </a:p>
          <a:p>
            <a:endParaRPr lang="fr-FR" b="1" dirty="0" smtClean="0"/>
          </a:p>
          <a:p>
            <a:r>
              <a:rPr lang="fr-FR" b="1" dirty="0" err="1" smtClean="0"/>
              <a:t>Luxand</a:t>
            </a:r>
            <a:endParaRPr lang="fr-FR" b="1" dirty="0"/>
          </a:p>
          <a:p>
            <a:endParaRPr lang="fr-FR" b="1" dirty="0" smtClean="0"/>
          </a:p>
          <a:p>
            <a:r>
              <a:rPr lang="fr-FR" b="1" dirty="0" smtClean="0"/>
              <a:t> TDME</a:t>
            </a:r>
            <a:endParaRPr lang="fr-FR" b="1" dirty="0"/>
          </a:p>
        </p:txBody>
      </p:sp>
      <p:sp>
        <p:nvSpPr>
          <p:cNvPr id="9" name="Secteurs 8"/>
          <p:cNvSpPr/>
          <p:nvPr/>
        </p:nvSpPr>
        <p:spPr>
          <a:xfrm>
            <a:off x="2069432" y="2527189"/>
            <a:ext cx="7098014" cy="4209363"/>
          </a:xfrm>
          <a:prstGeom prst="pie">
            <a:avLst>
              <a:gd name="adj1" fmla="val 249725"/>
              <a:gd name="adj2" fmla="val 13271708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82963" y="1835597"/>
            <a:ext cx="1444070" cy="366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Cokrane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31774" y="399792"/>
            <a:ext cx="5582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NOS </a:t>
            </a:r>
            <a:r>
              <a:rPr lang="fr-FR" sz="4400" b="1" dirty="0"/>
              <a:t>L</a:t>
            </a:r>
            <a:r>
              <a:rPr lang="fr-FR" sz="4400" b="1" dirty="0" smtClean="0"/>
              <a:t>OGICIELS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32509" y="1689723"/>
            <a:ext cx="2602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smtClean="0"/>
              <a:t>GMAO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Facilities</a:t>
            </a:r>
            <a:r>
              <a:rPr lang="fr-FR" sz="2000" b="1" dirty="0" smtClean="0"/>
              <a:t> manager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Vente Q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Heure de Pointe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Help desk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Clouddesk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4" name="Secteurs 3"/>
          <p:cNvSpPr/>
          <p:nvPr/>
        </p:nvSpPr>
        <p:spPr>
          <a:xfrm rot="12027927">
            <a:off x="4828750" y="3196225"/>
            <a:ext cx="6982991" cy="3435689"/>
          </a:xfrm>
          <a:prstGeom prst="pie">
            <a:avLst>
              <a:gd name="adj1" fmla="val 249725"/>
              <a:gd name="adj2" fmla="val 2884681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Secteurs 4"/>
          <p:cNvSpPr/>
          <p:nvPr/>
        </p:nvSpPr>
        <p:spPr>
          <a:xfrm rot="12199952">
            <a:off x="5227909" y="241675"/>
            <a:ext cx="6982991" cy="4772719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Secteurs 5"/>
          <p:cNvSpPr/>
          <p:nvPr/>
        </p:nvSpPr>
        <p:spPr>
          <a:xfrm rot="12027927">
            <a:off x="-429523" y="4810703"/>
            <a:ext cx="9011296" cy="3791557"/>
          </a:xfrm>
          <a:prstGeom prst="pie">
            <a:avLst>
              <a:gd name="adj1" fmla="val 249725"/>
              <a:gd name="adj2" fmla="val 8327283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ylindre 6"/>
          <p:cNvSpPr/>
          <p:nvPr/>
        </p:nvSpPr>
        <p:spPr>
          <a:xfrm>
            <a:off x="0" y="267287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31917" y="954913"/>
            <a:ext cx="3281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Fleet manager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Team management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Epolice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Securedpass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Rounding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Clinic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687434" y="1570466"/>
            <a:ext cx="28435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err="1" smtClean="0"/>
              <a:t>Covid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Prison </a:t>
            </a:r>
            <a:r>
              <a:rPr lang="fr-FR" sz="2000" b="1" dirty="0" err="1" smtClean="0"/>
              <a:t>secure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Right Punch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Time </a:t>
            </a:r>
            <a:r>
              <a:rPr lang="fr-FR" sz="2000" b="1" dirty="0" err="1" smtClean="0"/>
              <a:t>clock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Hippa1,2,3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Visiteur </a:t>
            </a:r>
            <a:r>
              <a:rPr lang="fr-FR" sz="2000" b="1" dirty="0" err="1" smtClean="0"/>
              <a:t>track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864703" y="1586583"/>
            <a:ext cx="2602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err="1" smtClean="0"/>
              <a:t>Nawat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Tawasol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AYLEARNE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AYFORM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CRM</a:t>
            </a:r>
          </a:p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33628" y="65091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0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14:vortex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61360" y="449419"/>
            <a:ext cx="4707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NOS APPLICATIONS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876426" y="1718761"/>
            <a:ext cx="3281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5" name="Secteurs 4"/>
          <p:cNvSpPr/>
          <p:nvPr/>
        </p:nvSpPr>
        <p:spPr>
          <a:xfrm rot="12199952">
            <a:off x="5241765" y="411128"/>
            <a:ext cx="6934146" cy="4606126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Secteurs 5"/>
          <p:cNvSpPr/>
          <p:nvPr/>
        </p:nvSpPr>
        <p:spPr>
          <a:xfrm rot="12027927">
            <a:off x="178187" y="5042969"/>
            <a:ext cx="9011296" cy="3791557"/>
          </a:xfrm>
          <a:prstGeom prst="pie">
            <a:avLst>
              <a:gd name="adj1" fmla="val 249725"/>
              <a:gd name="adj2" fmla="val 8327283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ylindre 6"/>
          <p:cNvSpPr/>
          <p:nvPr/>
        </p:nvSpPr>
        <p:spPr>
          <a:xfrm>
            <a:off x="0" y="267287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989361" y="-3289175"/>
            <a:ext cx="3281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Fleet manager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Team management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Epolice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Securedpass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Rounding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Clinic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970311" y="2724708"/>
            <a:ext cx="28435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err="1" smtClean="0"/>
              <a:t>Covid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Prison </a:t>
            </a:r>
            <a:r>
              <a:rPr lang="fr-FR" sz="2000" b="1" dirty="0" err="1" smtClean="0"/>
              <a:t>secure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Right Punch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Time </a:t>
            </a:r>
            <a:r>
              <a:rPr lang="fr-FR" sz="2000" b="1" dirty="0" err="1" smtClean="0"/>
              <a:t>clock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Hippa1,2,3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Visiteur </a:t>
            </a:r>
            <a:r>
              <a:rPr lang="fr-FR" sz="2000" b="1" dirty="0" err="1" smtClean="0"/>
              <a:t>track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876426" y="1648266"/>
            <a:ext cx="3281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14" y="1640909"/>
            <a:ext cx="1512390" cy="1083799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2" y="3609497"/>
            <a:ext cx="1577129" cy="940295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3" y="5456239"/>
            <a:ext cx="1577130" cy="927582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428" y="1632639"/>
            <a:ext cx="1850306" cy="1076532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5" y="3680777"/>
            <a:ext cx="1850306" cy="112268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91442" y="1457316"/>
            <a:ext cx="1491114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err="1" smtClean="0"/>
              <a:t>Visitor</a:t>
            </a:r>
            <a:r>
              <a:rPr lang="fr-FR" b="1" dirty="0" smtClean="0"/>
              <a:t> </a:t>
            </a:r>
            <a:r>
              <a:rPr lang="fr-FR" b="1" dirty="0" err="1" smtClean="0"/>
              <a:t>track</a:t>
            </a:r>
            <a:endParaRPr lang="fr-FR" b="1" dirty="0"/>
          </a:p>
        </p:txBody>
      </p:sp>
      <p:sp>
        <p:nvSpPr>
          <p:cNvPr id="22" name="Rectangle 21"/>
          <p:cNvSpPr/>
          <p:nvPr/>
        </p:nvSpPr>
        <p:spPr>
          <a:xfrm>
            <a:off x="599146" y="1517112"/>
            <a:ext cx="1522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/>
              <a:t>Heure de Pointe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2447" y="3459923"/>
            <a:ext cx="181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/>
              <a:t>Fleet manager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0334" y="3330414"/>
            <a:ext cx="1237839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err="1" smtClean="0"/>
              <a:t>Facilitises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165018" y="1667983"/>
            <a:ext cx="4110246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Contrôler les horaires (</a:t>
            </a:r>
            <a:r>
              <a:rPr lang="fr-FR" dirty="0" err="1" smtClean="0"/>
              <a:t>entrée,sortie,pause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r>
              <a:rPr lang="fr-FR" dirty="0" smtClean="0"/>
              <a:t>) de vos employés par reconnaissance faciale, code pin, code à barre 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073520" y="3536964"/>
            <a:ext cx="2800506" cy="12003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Maitriser les emplacements de vos actifs, gérer les installations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260128" y="5440400"/>
            <a:ext cx="2800506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Surveiller les activités de votre équipe de vente sur le terrain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8398734" y="1664113"/>
            <a:ext cx="3793266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Améliorer l’expérience des visiteurs dans vos locaux, 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9137199" y="3756478"/>
            <a:ext cx="2878857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Gérer votre flotte,   chauffeur, carburant </a:t>
            </a:r>
            <a:r>
              <a:rPr lang="fr-FR" dirty="0" err="1" smtClean="0"/>
              <a:t>etc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9137200" y="5255734"/>
            <a:ext cx="2800506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Gérer vos documents,  numériser, archiver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803298" y="5200019"/>
            <a:ext cx="1106393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Vente Q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7139256" y="5095957"/>
            <a:ext cx="1622560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Contrat </a:t>
            </a:r>
            <a:r>
              <a:rPr lang="fr-FR" b="1" dirty="0" err="1" smtClean="0"/>
              <a:t>vault</a:t>
            </a:r>
            <a:endParaRPr lang="fr-FR" b="1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9" y="2642421"/>
            <a:ext cx="802359" cy="63125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67" y="3788044"/>
            <a:ext cx="1025738" cy="102573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82" y="3691313"/>
            <a:ext cx="1219200" cy="12192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78" y="1813397"/>
            <a:ext cx="1219200" cy="12192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96" y="5424626"/>
            <a:ext cx="1219200" cy="12192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2" y="3783298"/>
            <a:ext cx="1219200" cy="935503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67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14:vortex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61360" y="449419"/>
            <a:ext cx="4707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NOS APPLICATIONS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876426" y="1718761"/>
            <a:ext cx="3281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5" name="Secteurs 4"/>
          <p:cNvSpPr/>
          <p:nvPr/>
        </p:nvSpPr>
        <p:spPr>
          <a:xfrm rot="12199952">
            <a:off x="5241765" y="411128"/>
            <a:ext cx="6934146" cy="4606126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Secteurs 5"/>
          <p:cNvSpPr/>
          <p:nvPr/>
        </p:nvSpPr>
        <p:spPr>
          <a:xfrm rot="12027927">
            <a:off x="178187" y="5042969"/>
            <a:ext cx="9011296" cy="3791557"/>
          </a:xfrm>
          <a:prstGeom prst="pie">
            <a:avLst>
              <a:gd name="adj1" fmla="val 249725"/>
              <a:gd name="adj2" fmla="val 8327283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ylindre 6"/>
          <p:cNvSpPr/>
          <p:nvPr/>
        </p:nvSpPr>
        <p:spPr>
          <a:xfrm>
            <a:off x="0" y="267287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989361" y="-3289175"/>
            <a:ext cx="32813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Fleet manager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Team management</a:t>
            </a:r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Epolice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Securedpass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Rounding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err="1" smtClean="0"/>
              <a:t>Clinic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970311" y="2724708"/>
            <a:ext cx="28435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000" b="1" dirty="0" err="1" smtClean="0"/>
              <a:t>Covid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track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Prison </a:t>
            </a:r>
            <a:r>
              <a:rPr lang="fr-FR" sz="2000" b="1" dirty="0" err="1" smtClean="0"/>
              <a:t>secure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Right Punch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Time </a:t>
            </a:r>
            <a:r>
              <a:rPr lang="fr-FR" sz="2000" b="1" dirty="0" err="1" smtClean="0"/>
              <a:t>clock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r>
              <a:rPr lang="fr-FR" sz="2000" b="1" dirty="0" smtClean="0"/>
              <a:t>Hippa1,2,3</a:t>
            </a:r>
          </a:p>
          <a:p>
            <a:pPr>
              <a:lnSpc>
                <a:spcPct val="200000"/>
              </a:lnSpc>
            </a:pPr>
            <a:r>
              <a:rPr lang="fr-FR" sz="2000" b="1" dirty="0" smtClean="0"/>
              <a:t>Visiteur </a:t>
            </a:r>
            <a:r>
              <a:rPr lang="fr-FR" sz="2000" b="1" dirty="0" err="1" smtClean="0"/>
              <a:t>track</a:t>
            </a: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876426" y="1648266"/>
            <a:ext cx="32813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 smtClean="0"/>
          </a:p>
          <a:p>
            <a:pPr>
              <a:lnSpc>
                <a:spcPct val="200000"/>
              </a:lnSpc>
            </a:pPr>
            <a:endParaRPr lang="fr-FR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5709515" y="3183040"/>
            <a:ext cx="946093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SAFETY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674805" y="1508463"/>
            <a:ext cx="1297150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Help desk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122004" y="1727583"/>
            <a:ext cx="2800506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Gestion du support  client ,gestion des requêtes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116394" y="3855433"/>
            <a:ext cx="2877218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Surveiller les employés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179393" y="5504884"/>
            <a:ext cx="2800506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Accélérer la gestion de votre relation client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7124404" y="1832039"/>
            <a:ext cx="4127136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Automatiser les taches de service et de maintenance des actifs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7323299" y="3552654"/>
            <a:ext cx="3446267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Simplifier la gestion des incidents et des accidents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7437366" y="5387547"/>
            <a:ext cx="3501213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Maintenir la conformité avec les réglementations HIPAA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5439205" y="4885712"/>
            <a:ext cx="1673856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HIPAA READY</a:t>
            </a:r>
            <a:endParaRPr lang="fr-FR" b="1" dirty="0"/>
          </a:p>
        </p:txBody>
      </p:sp>
      <p:sp>
        <p:nvSpPr>
          <p:cNvPr id="33" name="Rectangle 32"/>
          <p:cNvSpPr/>
          <p:nvPr/>
        </p:nvSpPr>
        <p:spPr>
          <a:xfrm>
            <a:off x="5664815" y="1408320"/>
            <a:ext cx="952505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GMAO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850500" y="4985939"/>
            <a:ext cx="707245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smtClean="0"/>
              <a:t>CRM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359358" y="3190725"/>
            <a:ext cx="1947969" cy="5581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b="1" dirty="0" err="1" smtClean="0"/>
              <a:t>Employee</a:t>
            </a:r>
            <a:r>
              <a:rPr lang="fr-FR" b="1" dirty="0" smtClean="0"/>
              <a:t> </a:t>
            </a:r>
            <a:r>
              <a:rPr lang="fr-FR" b="1" dirty="0" err="1" smtClean="0"/>
              <a:t>track</a:t>
            </a:r>
            <a:endParaRPr lang="fr-FR" b="1" dirty="0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68" y="1896945"/>
            <a:ext cx="1219200" cy="1035548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" y="2101233"/>
            <a:ext cx="1066144" cy="866383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5" y="3748891"/>
            <a:ext cx="1176087" cy="1071691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9" y="5475347"/>
            <a:ext cx="973288" cy="1045354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68" y="3600755"/>
            <a:ext cx="1359000" cy="138215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82" y="5483991"/>
            <a:ext cx="1219200" cy="12192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76" y="5665683"/>
            <a:ext cx="591038" cy="836942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6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14:vortex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66175" y="580630"/>
            <a:ext cx="5011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LES ORGANISATIONS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08692" y="1695081"/>
            <a:ext cx="5577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Nos solutions s’appliquent aux organisations</a:t>
            </a:r>
            <a:endParaRPr lang="fr-FR" sz="2800" b="1" dirty="0"/>
          </a:p>
        </p:txBody>
      </p:sp>
      <p:sp>
        <p:nvSpPr>
          <p:cNvPr id="4" name="Ellipse 3"/>
          <p:cNvSpPr/>
          <p:nvPr/>
        </p:nvSpPr>
        <p:spPr>
          <a:xfrm>
            <a:off x="5654459" y="5271150"/>
            <a:ext cx="1308295" cy="1378634"/>
          </a:xfrm>
          <a:prstGeom prst="ellipse">
            <a:avLst/>
          </a:prstGeom>
          <a:solidFill>
            <a:schemeClr val="accent1">
              <a:lumMod val="60000"/>
              <a:lumOff val="40000"/>
              <a:alpha val="6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711734" y="3828197"/>
            <a:ext cx="1308295" cy="1378634"/>
          </a:xfrm>
          <a:prstGeom prst="ellipse">
            <a:avLst/>
          </a:prstGeom>
          <a:solidFill>
            <a:schemeClr val="accent2">
              <a:lumMod val="75000"/>
              <a:alpha val="6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904206" y="2246476"/>
            <a:ext cx="1308295" cy="1378634"/>
          </a:xfrm>
          <a:prstGeom prst="ellipse">
            <a:avLst/>
          </a:prstGeom>
          <a:solidFill>
            <a:srgbClr val="FF0000">
              <a:alpha val="63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516912" y="2097871"/>
            <a:ext cx="1308295" cy="1378634"/>
          </a:xfrm>
          <a:prstGeom prst="ellipse">
            <a:avLst/>
          </a:prstGeom>
          <a:solidFill>
            <a:srgbClr val="FFFF00">
              <a:alpha val="63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669188" y="5189191"/>
            <a:ext cx="1308295" cy="1378634"/>
          </a:xfrm>
          <a:prstGeom prst="ellipse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009281" y="3084398"/>
            <a:ext cx="2475915" cy="244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57378" y="2602522"/>
            <a:ext cx="160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Gouvernement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127371" y="2787188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Banque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742387" y="5743192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Education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21098" y="5878508"/>
            <a:ext cx="72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Vente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93284" y="4419044"/>
            <a:ext cx="69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santé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8631511" y="4332848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industrie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8485196" y="3776520"/>
            <a:ext cx="1308295" cy="1378634"/>
          </a:xfrm>
          <a:prstGeom prst="ellipse">
            <a:avLst/>
          </a:prstGeom>
          <a:solidFill>
            <a:srgbClr val="FFC000">
              <a:alpha val="63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ecteurs 16"/>
          <p:cNvSpPr/>
          <p:nvPr/>
        </p:nvSpPr>
        <p:spPr>
          <a:xfrm>
            <a:off x="169187" y="2446297"/>
            <a:ext cx="10142807" cy="3814893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Secteurs 17"/>
          <p:cNvSpPr/>
          <p:nvPr/>
        </p:nvSpPr>
        <p:spPr>
          <a:xfrm rot="12878042">
            <a:off x="2058028" y="785199"/>
            <a:ext cx="7442674" cy="5638520"/>
          </a:xfrm>
          <a:prstGeom prst="pie">
            <a:avLst>
              <a:gd name="adj1" fmla="val 1455423"/>
              <a:gd name="adj2" fmla="val 19580074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8895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49968" y="590843"/>
            <a:ext cx="4109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/>
              <a:t>TARIFS</a:t>
            </a:r>
            <a:endParaRPr lang="fr-FR" sz="4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566016" y="2099140"/>
            <a:ext cx="1004473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Nous vendons plusieurs applications au prix d’une seule</a:t>
            </a:r>
          </a:p>
          <a:p>
            <a:r>
              <a:rPr lang="fr-FR" sz="2400" b="1" dirty="0" smtClean="0"/>
              <a:t>Avec une licence minimum de 1000 personnes à un montant de</a:t>
            </a:r>
          </a:p>
          <a:p>
            <a:r>
              <a:rPr lang="fr-FR" sz="2400" b="1" dirty="0" smtClean="0"/>
              <a:t>1 500 000/ans.</a:t>
            </a:r>
          </a:p>
          <a:p>
            <a:r>
              <a:rPr lang="fr-FR" sz="2400" b="1" dirty="0" smtClean="0"/>
              <a:t>15 500/utilisateur/mois </a:t>
            </a:r>
          </a:p>
          <a:p>
            <a:r>
              <a:rPr lang="fr-FR" sz="2400" b="1" dirty="0" smtClean="0"/>
              <a:t>Avec possibilité de créer, modifier et adapter les applications</a:t>
            </a:r>
          </a:p>
          <a:p>
            <a:endParaRPr lang="fr-FR" b="1" dirty="0"/>
          </a:p>
          <a:p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9" name="Secteurs 8"/>
          <p:cNvSpPr/>
          <p:nvPr/>
        </p:nvSpPr>
        <p:spPr>
          <a:xfrm>
            <a:off x="5532160" y="-2275115"/>
            <a:ext cx="7098014" cy="4209363"/>
          </a:xfrm>
          <a:prstGeom prst="pie">
            <a:avLst>
              <a:gd name="adj1" fmla="val 249725"/>
              <a:gd name="adj2" fmla="val 13271708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96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14:honeycomb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76578" y="604911"/>
            <a:ext cx="23813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CONTACT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946784" y="2183356"/>
            <a:ext cx="73714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hlinkClick r:id="rId2"/>
              </a:rPr>
              <a:t>Tel: 00242</a:t>
            </a:r>
            <a:r>
              <a:rPr lang="fr-FR" sz="2800" b="1" dirty="0" smtClean="0"/>
              <a:t> 06 479 50 05</a:t>
            </a:r>
          </a:p>
          <a:p>
            <a:r>
              <a:rPr lang="fr-FR" sz="2800" b="1" dirty="0" smtClean="0"/>
              <a:t>                  06 604 51 71</a:t>
            </a:r>
          </a:p>
          <a:p>
            <a:r>
              <a:rPr lang="fr-FR" sz="2800" b="1" dirty="0"/>
              <a:t>	</a:t>
            </a:r>
            <a:r>
              <a:rPr lang="fr-FR" sz="2800" b="1" dirty="0" smtClean="0"/>
              <a:t>			04 027 48 08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068769" y="3438485"/>
            <a:ext cx="645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hlinkClick r:id="rId3"/>
              </a:rPr>
              <a:t>bmconsulting61@gmail.com</a:t>
            </a:r>
            <a:endParaRPr lang="fr-FR" sz="2400" b="1" dirty="0" smtClean="0"/>
          </a:p>
          <a:p>
            <a:endParaRPr lang="fr-FR" sz="2400" b="1" dirty="0" smtClean="0"/>
          </a:p>
          <a:p>
            <a:r>
              <a:rPr lang="fr-FR" sz="2400" b="1" dirty="0" smtClean="0"/>
              <a:t>bmconsulting.e-monsite.com</a:t>
            </a:r>
          </a:p>
          <a:p>
            <a:r>
              <a:rPr lang="fr-FR" sz="2400" b="1" dirty="0" smtClean="0"/>
              <a:t>BJ 204,OCH ,MOUNGALI 3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7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351" y="1050022"/>
            <a:ext cx="1197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Nous sommes la plateforme qui regroupe les meilleures sociétés dans divers domaines technologiques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768178" y="366403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D’</a:t>
            </a:r>
            <a:r>
              <a:rPr lang="fr-FR" dirty="0"/>
              <a:t>u</a:t>
            </a:r>
            <a:r>
              <a:rPr lang="fr-FR" dirty="0" smtClean="0"/>
              <a:t>ne plateforme d’applications professionnelles visant la transformation numérique des Organisations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68178" y="455213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D’une plateforme de numérisation du </a:t>
            </a:r>
            <a:r>
              <a:rPr lang="fr-FR" smtClean="0"/>
              <a:t>système </a:t>
            </a:r>
            <a:r>
              <a:rPr lang="fr-FR" smtClean="0"/>
              <a:t>d’éducation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68178" y="519847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Des meilleures sociétés d’identité humaine utilisant les solutions logicielles d’identités et d’entreprises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99530" y="2915010"/>
            <a:ext cx="3446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Un portail technologique doté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5" name="Secteurs 14"/>
          <p:cNvSpPr/>
          <p:nvPr/>
        </p:nvSpPr>
        <p:spPr>
          <a:xfrm rot="950341">
            <a:off x="5308500" y="322726"/>
            <a:ext cx="6982991" cy="5487709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accent1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Secteurs 15"/>
          <p:cNvSpPr/>
          <p:nvPr/>
        </p:nvSpPr>
        <p:spPr>
          <a:xfrm rot="12027927">
            <a:off x="779297" y="1972733"/>
            <a:ext cx="7017787" cy="4736448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1" y="380958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99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14:shred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4037 3.7037E-7 L 0.12696 -0.1268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6343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3.33333E-6 L 0.05651 -0.0810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405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7037E-7 L -3.33333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7 L -3.33333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48148E-6 L -3.33333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 l="13000"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iangle rectangle 18"/>
          <p:cNvSpPr/>
          <p:nvPr/>
        </p:nvSpPr>
        <p:spPr>
          <a:xfrm rot="5400000">
            <a:off x="-100957" y="897531"/>
            <a:ext cx="5911520" cy="5655656"/>
          </a:xfrm>
          <a:prstGeom prst="rtTriangl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91446" y="448608"/>
            <a:ext cx="2531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smtClean="0"/>
              <a:t>MISSIONS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631852" y="1454837"/>
            <a:ext cx="3825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Automatiser les processus d’affaires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37481" y="2172012"/>
            <a:ext cx="701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Augmenter la responsabilité des employés et membres des structures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16774" y="2694854"/>
            <a:ext cx="29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Augmenter la productivité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643125" y="3365355"/>
            <a:ext cx="26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Eliminer les paperasses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31852" y="3952508"/>
            <a:ext cx="484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Accélérer les activités et faire gagner du temps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43125" y="4552546"/>
            <a:ext cx="377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Faciliter l’utilisation de la biométrie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631852" y="5324365"/>
            <a:ext cx="522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Assurer la numérisation et l’archivage des données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43125" y="5911518"/>
            <a:ext cx="242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dirty="0" smtClean="0"/>
              <a:t>Améliorer la sécurité</a:t>
            </a:r>
            <a:endParaRPr lang="fr-FR" dirty="0"/>
          </a:p>
        </p:txBody>
      </p:sp>
      <p:sp>
        <p:nvSpPr>
          <p:cNvPr id="16" name="Secteurs 15"/>
          <p:cNvSpPr/>
          <p:nvPr/>
        </p:nvSpPr>
        <p:spPr>
          <a:xfrm rot="12027927">
            <a:off x="3934949" y="1197682"/>
            <a:ext cx="6982991" cy="4218924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Secteurs 16"/>
          <p:cNvSpPr/>
          <p:nvPr/>
        </p:nvSpPr>
        <p:spPr>
          <a:xfrm rot="1484742">
            <a:off x="1229628" y="1764940"/>
            <a:ext cx="5754483" cy="4984811"/>
          </a:xfrm>
          <a:prstGeom prst="pie">
            <a:avLst>
              <a:gd name="adj1" fmla="val 249725"/>
              <a:gd name="adj2" fmla="val 13000379"/>
            </a:avLst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Triangle rectangle 17"/>
          <p:cNvSpPr/>
          <p:nvPr/>
        </p:nvSpPr>
        <p:spPr>
          <a:xfrm rot="16200000">
            <a:off x="6891871" y="1599954"/>
            <a:ext cx="4316656" cy="6199434"/>
          </a:xfrm>
          <a:prstGeom prst="rtTriangle">
            <a:avLst/>
          </a:prstGeom>
          <a:solidFill>
            <a:schemeClr val="accent1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432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87699" y="43588"/>
            <a:ext cx="2875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SOLUTIONS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82709" y="1266987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à disposition d’une plateforme complète d’applications professionnelles de transformation digitale 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62818" y="2241683"/>
            <a:ext cx="9758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Implémentation des technologies biométriques multimodales pour:</a:t>
            </a:r>
          </a:p>
          <a:p>
            <a:r>
              <a:rPr lang="fr-FR" dirty="0" smtClean="0"/>
              <a:t>contrôles d’accès</a:t>
            </a:r>
          </a:p>
          <a:p>
            <a:r>
              <a:rPr lang="fr-FR" dirty="0" smtClean="0"/>
              <a:t>sécurité</a:t>
            </a:r>
          </a:p>
          <a:p>
            <a:r>
              <a:rPr lang="fr-FR" dirty="0" smtClean="0"/>
              <a:t>Fiabilité</a:t>
            </a:r>
          </a:p>
          <a:p>
            <a:r>
              <a:rPr lang="fr-FR" dirty="0" smtClean="0"/>
              <a:t>Gestion de frontières</a:t>
            </a:r>
          </a:p>
          <a:p>
            <a:r>
              <a:rPr lang="fr-FR" dirty="0" smtClean="0"/>
              <a:t>Application de la loi </a:t>
            </a:r>
          </a:p>
          <a:p>
            <a:r>
              <a:rPr lang="fr-FR" dirty="0" smtClean="0"/>
              <a:t>Gestion et prévention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4911" y="5329305"/>
            <a:ext cx="8862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Géolocalisation, </a:t>
            </a:r>
            <a:r>
              <a:rPr lang="fr-FR" dirty="0" err="1" smtClean="0"/>
              <a:t>traking</a:t>
            </a:r>
            <a:r>
              <a:rPr lang="fr-FR" dirty="0" smtClean="0"/>
              <a:t>, protection des volumes pour:</a:t>
            </a:r>
          </a:p>
          <a:p>
            <a:r>
              <a:rPr lang="fr-FR" dirty="0" smtClean="0"/>
              <a:t>Véhicules, individus, matériels, 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 avec l’utilisation des meilleures technologies dans les domaines</a:t>
            </a:r>
          </a:p>
          <a:p>
            <a:endParaRPr lang="fr-FR" dirty="0"/>
          </a:p>
        </p:txBody>
      </p:sp>
      <p:sp>
        <p:nvSpPr>
          <p:cNvPr id="6" name="Cylindre 5"/>
          <p:cNvSpPr/>
          <p:nvPr/>
        </p:nvSpPr>
        <p:spPr>
          <a:xfrm>
            <a:off x="0" y="0"/>
            <a:ext cx="190500" cy="6858000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Secteurs 6"/>
          <p:cNvSpPr/>
          <p:nvPr/>
        </p:nvSpPr>
        <p:spPr>
          <a:xfrm>
            <a:off x="1195368" y="1986204"/>
            <a:ext cx="6422941" cy="3606456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accent4">
              <a:lumMod val="60000"/>
              <a:lumOff val="40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Triangle rectangle 7"/>
          <p:cNvSpPr/>
          <p:nvPr/>
        </p:nvSpPr>
        <p:spPr>
          <a:xfrm rot="16200000">
            <a:off x="5663284" y="329281"/>
            <a:ext cx="6858001" cy="6199434"/>
          </a:xfrm>
          <a:prstGeom prst="rtTriangle">
            <a:avLst/>
          </a:prstGeom>
          <a:solidFill>
            <a:schemeClr val="accent2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95942" y="156754"/>
            <a:ext cx="429768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</a:p>
          <a:p>
            <a:endParaRPr lang="fr-FR" b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23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92172" y="689317"/>
            <a:ext cx="2875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SOLUTIONS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04911" y="1577803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Hygiène et Environnement (désinfection, désinsectisation, dératisation)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4911" y="2305229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Numérisation du système d’éducation et de l’enseignement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68086" y="4117133"/>
            <a:ext cx="518863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4911" y="2963187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Mise en place d’un écosystème de communication pour les différents partenaires du  système éducatif.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4911" y="3748017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Création des formulaires en ligne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4911" y="1901273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 d’enseignement à distance avec visioconférence intégrée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04911" y="4256153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Numérisation et archivage des données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04911" y="4625485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Développement des solutions logicielles pour informatique Industrielle visant les automates </a:t>
            </a:r>
            <a:endParaRPr lang="fr-FR" dirty="0"/>
          </a:p>
        </p:txBody>
      </p:sp>
      <p:sp>
        <p:nvSpPr>
          <p:cNvPr id="11" name="Cylindre 10"/>
          <p:cNvSpPr/>
          <p:nvPr/>
        </p:nvSpPr>
        <p:spPr>
          <a:xfrm>
            <a:off x="182880" y="378823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ylindre 11"/>
          <p:cNvSpPr/>
          <p:nvPr/>
        </p:nvSpPr>
        <p:spPr>
          <a:xfrm>
            <a:off x="12017829" y="520152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8" y="0"/>
            <a:ext cx="3556782" cy="5329305"/>
          </a:xfrm>
          <a:prstGeom prst="rect">
            <a:avLst/>
          </a:prstGeom>
        </p:spPr>
      </p:pic>
      <p:sp>
        <p:nvSpPr>
          <p:cNvPr id="15" name="Secteurs 14"/>
          <p:cNvSpPr/>
          <p:nvPr/>
        </p:nvSpPr>
        <p:spPr>
          <a:xfrm>
            <a:off x="326571" y="-75363"/>
            <a:ext cx="10142807" cy="6632917"/>
          </a:xfrm>
          <a:prstGeom prst="pie">
            <a:avLst>
              <a:gd name="adj1" fmla="val 249725"/>
              <a:gd name="adj2" fmla="val 12608816"/>
            </a:avLst>
          </a:prstGeom>
          <a:solidFill>
            <a:srgbClr val="00B050">
              <a:alpha val="2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Secteurs 15"/>
          <p:cNvSpPr/>
          <p:nvPr/>
        </p:nvSpPr>
        <p:spPr>
          <a:xfrm>
            <a:off x="182880" y="3499264"/>
            <a:ext cx="11673840" cy="3189181"/>
          </a:xfrm>
          <a:prstGeom prst="pie">
            <a:avLst>
              <a:gd name="adj1" fmla="val 249725"/>
              <a:gd name="adj2" fmla="val 20729136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2880" y="76875"/>
            <a:ext cx="432380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54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rde 18"/>
          <p:cNvSpPr/>
          <p:nvPr/>
        </p:nvSpPr>
        <p:spPr>
          <a:xfrm rot="1495164">
            <a:off x="6933581" y="210131"/>
            <a:ext cx="7911450" cy="6480648"/>
          </a:xfrm>
          <a:prstGeom prst="chord">
            <a:avLst/>
          </a:prstGeom>
          <a:solidFill>
            <a:schemeClr val="dk1">
              <a:alpha val="3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36384" y="372925"/>
            <a:ext cx="2038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ATOUTS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824505" y="1588577"/>
            <a:ext cx="5931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Appartenance à un réseau mondial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Utilisation de plusieurs plateformes et technologies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Simplification de la technologie</a:t>
            </a:r>
          </a:p>
          <a:p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Adaptabilité tant pour l’équipe que pour les technologies</a:t>
            </a:r>
            <a:endParaRPr lang="fr-FR" dirty="0"/>
          </a:p>
        </p:txBody>
      </p:sp>
      <p:sp>
        <p:nvSpPr>
          <p:cNvPr id="4" name="Cylindre 3"/>
          <p:cNvSpPr/>
          <p:nvPr/>
        </p:nvSpPr>
        <p:spPr>
          <a:xfrm>
            <a:off x="73287" y="771162"/>
            <a:ext cx="169817" cy="5564777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ylindre 4"/>
          <p:cNvSpPr/>
          <p:nvPr/>
        </p:nvSpPr>
        <p:spPr>
          <a:xfrm>
            <a:off x="86351" y="114325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345" y="4919387"/>
            <a:ext cx="2910956" cy="1777900"/>
          </a:xfrm>
          <a:prstGeom prst="rect">
            <a:avLst/>
          </a:prstGeom>
        </p:spPr>
      </p:pic>
      <p:sp>
        <p:nvSpPr>
          <p:cNvPr id="9" name="Nuage 8"/>
          <p:cNvSpPr/>
          <p:nvPr/>
        </p:nvSpPr>
        <p:spPr>
          <a:xfrm>
            <a:off x="7900517" y="1368955"/>
            <a:ext cx="3911823" cy="3934170"/>
          </a:xfrm>
          <a:prstGeom prst="cloud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06" y="3798276"/>
            <a:ext cx="2108249" cy="13154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963" y="2925489"/>
            <a:ext cx="1192867" cy="8856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25" y="2999238"/>
            <a:ext cx="1219200" cy="1219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269" y="3691111"/>
            <a:ext cx="1219200" cy="12192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33" y="2166685"/>
            <a:ext cx="1219200" cy="93550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58" y="1483971"/>
            <a:ext cx="862711" cy="12192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66" y="2691068"/>
            <a:ext cx="1219200" cy="12192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91" y="1643291"/>
            <a:ext cx="1219200" cy="994291"/>
          </a:xfrm>
          <a:prstGeom prst="rect">
            <a:avLst/>
          </a:prstGeom>
        </p:spPr>
      </p:pic>
      <p:sp>
        <p:nvSpPr>
          <p:cNvPr id="21" name="Secteurs 20"/>
          <p:cNvSpPr/>
          <p:nvPr/>
        </p:nvSpPr>
        <p:spPr>
          <a:xfrm rot="10630055">
            <a:off x="543776" y="5347775"/>
            <a:ext cx="6893794" cy="1521449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Secteurs 21"/>
          <p:cNvSpPr/>
          <p:nvPr/>
        </p:nvSpPr>
        <p:spPr>
          <a:xfrm>
            <a:off x="-87271" y="4988351"/>
            <a:ext cx="8934004" cy="1869649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5943" y="156754"/>
            <a:ext cx="446749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1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cteurs 9"/>
          <p:cNvSpPr/>
          <p:nvPr/>
        </p:nvSpPr>
        <p:spPr>
          <a:xfrm rot="11084312">
            <a:off x="1645872" y="261729"/>
            <a:ext cx="9909608" cy="2551158"/>
          </a:xfrm>
          <a:prstGeom prst="pie">
            <a:avLst>
              <a:gd name="adj1" fmla="val 649912"/>
              <a:gd name="adj2" fmla="val 12601995"/>
            </a:avLst>
          </a:prstGeom>
          <a:solidFill>
            <a:schemeClr val="accent2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Secteurs 7"/>
          <p:cNvSpPr/>
          <p:nvPr/>
        </p:nvSpPr>
        <p:spPr>
          <a:xfrm>
            <a:off x="604911" y="4583318"/>
            <a:ext cx="10142807" cy="2274682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accent2"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4911" y="1589649"/>
            <a:ext cx="8862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Utilisation des technologies: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révolutionnaires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spectaculaires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efficaces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globalisantes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                                    Actualité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04911" y="3510868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Numérisation de toute idée pouvant être exprimée et mise sur support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4911" y="4047093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Possession des logiciels de plusieurs secteurs d’activités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4911" y="4583318"/>
            <a:ext cx="88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Intégration avec les systèmes et logiciels existants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18782" y="618978"/>
            <a:ext cx="3798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PARTICULARITE</a:t>
            </a:r>
            <a:endParaRPr lang="fr-FR" sz="4400" b="1" dirty="0"/>
          </a:p>
        </p:txBody>
      </p:sp>
      <p:sp>
        <p:nvSpPr>
          <p:cNvPr id="7" name="Cylindre 6"/>
          <p:cNvSpPr/>
          <p:nvPr/>
        </p:nvSpPr>
        <p:spPr>
          <a:xfrm>
            <a:off x="182880" y="378823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07" y="1266093"/>
            <a:ext cx="3732628" cy="2366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89" y="3564039"/>
            <a:ext cx="5009542" cy="209720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932985" y="3510868"/>
            <a:ext cx="21945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243385" y="5076846"/>
            <a:ext cx="3102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Sage, </a:t>
            </a:r>
            <a:r>
              <a:rPr lang="fr-FR" dirty="0" err="1" smtClean="0"/>
              <a:t>immo</a:t>
            </a:r>
            <a:r>
              <a:rPr lang="fr-FR" dirty="0" smtClean="0"/>
              <a:t> et autres</a:t>
            </a:r>
          </a:p>
          <a:p>
            <a:r>
              <a:rPr lang="fr-FR" dirty="0" err="1" smtClean="0"/>
              <a:t>Skype,whatsapp,appel</a:t>
            </a:r>
            <a:r>
              <a:rPr lang="fr-FR" dirty="0" smtClean="0"/>
              <a:t> </a:t>
            </a:r>
            <a:r>
              <a:rPr lang="fr-FR" dirty="0" err="1" smtClean="0"/>
              <a:t>etc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437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rganigramme : Multidocument 16"/>
          <p:cNvSpPr/>
          <p:nvPr/>
        </p:nvSpPr>
        <p:spPr>
          <a:xfrm>
            <a:off x="5948289" y="0"/>
            <a:ext cx="6316394" cy="6752492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rectangle 14"/>
          <p:cNvSpPr/>
          <p:nvPr/>
        </p:nvSpPr>
        <p:spPr>
          <a:xfrm>
            <a:off x="0" y="457815"/>
            <a:ext cx="6302326" cy="6294677"/>
          </a:xfrm>
          <a:prstGeom prst="rtTriangle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258490" y="1067097"/>
            <a:ext cx="2192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EQUIPES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60277" y="2139074"/>
            <a:ext cx="254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Administrative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456428" y="2177178"/>
            <a:ext cx="218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Technique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449651" y="2177178"/>
            <a:ext cx="2002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Commerciale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44" y="2641938"/>
            <a:ext cx="2494136" cy="1877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" y="3580843"/>
            <a:ext cx="2546253" cy="150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1" y="2685240"/>
            <a:ext cx="2576370" cy="1743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" y="4268692"/>
            <a:ext cx="456198" cy="8160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6" y="4268692"/>
            <a:ext cx="728507" cy="8160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5" y="4268692"/>
            <a:ext cx="835819" cy="8160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2730137"/>
            <a:ext cx="2602523" cy="1538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90" y="3794540"/>
            <a:ext cx="2576371" cy="129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3794540"/>
            <a:ext cx="2602523" cy="12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Organigramme : Décision 17"/>
          <p:cNvSpPr/>
          <p:nvPr/>
        </p:nvSpPr>
        <p:spPr>
          <a:xfrm>
            <a:off x="196948" y="6203852"/>
            <a:ext cx="11995052" cy="654148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8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35902" y="886265"/>
            <a:ext cx="38418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ORGANISATION</a:t>
            </a:r>
            <a:endParaRPr lang="fr-FR" sz="4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136993" y="2501595"/>
            <a:ext cx="827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Une organisation révolutionnaire qui utilise à fond les  compétences de ces membres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33379" y="3249636"/>
            <a:ext cx="88626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Basée sur:</a:t>
            </a:r>
          </a:p>
          <a:p>
            <a:endParaRPr lang="fr-FR" dirty="0"/>
          </a:p>
          <a:p>
            <a:r>
              <a:rPr lang="fr-FR" dirty="0" smtClean="0"/>
              <a:t>Un système réseau avec secrétariat centralisé</a:t>
            </a:r>
          </a:p>
          <a:p>
            <a:r>
              <a:rPr lang="fr-FR" dirty="0" smtClean="0"/>
              <a:t>Utilisant l’organigramme fonctionnel à rôle </a:t>
            </a:r>
          </a:p>
          <a:p>
            <a:r>
              <a:rPr lang="fr-FR" dirty="0" smtClean="0"/>
              <a:t>Ayant pour principe « le respect mutuel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36" y="4080743"/>
            <a:ext cx="1447173" cy="1964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91" y="2861549"/>
            <a:ext cx="2134773" cy="1797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08485" y="4285400"/>
            <a:ext cx="1920241" cy="2153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ylindre 7"/>
          <p:cNvSpPr/>
          <p:nvPr/>
        </p:nvSpPr>
        <p:spPr>
          <a:xfrm>
            <a:off x="52802" y="346711"/>
            <a:ext cx="143691" cy="6178731"/>
          </a:xfrm>
          <a:prstGeom prst="ca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Secteurs 8"/>
          <p:cNvSpPr/>
          <p:nvPr/>
        </p:nvSpPr>
        <p:spPr>
          <a:xfrm>
            <a:off x="1461732" y="-630198"/>
            <a:ext cx="10142807" cy="6632917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Secteurs 9"/>
          <p:cNvSpPr/>
          <p:nvPr/>
        </p:nvSpPr>
        <p:spPr>
          <a:xfrm rot="8304442">
            <a:off x="182880" y="378823"/>
            <a:ext cx="10142807" cy="6632917"/>
          </a:xfrm>
          <a:prstGeom prst="pie">
            <a:avLst>
              <a:gd name="adj1" fmla="val 249725"/>
              <a:gd name="adj2" fmla="val 13271708"/>
            </a:avLst>
          </a:prstGeom>
          <a:solidFill>
            <a:schemeClr val="tx1">
              <a:lumMod val="95000"/>
              <a:lumOff val="5000"/>
              <a:alpha val="2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5942" y="156754"/>
            <a:ext cx="4676503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THE SWDNEL MULTITACHES COMPANY</a:t>
            </a:r>
            <a:endParaRPr lang="fr-FR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464543"/>
            <a:ext cx="849087" cy="848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245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ri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11607</TotalTime>
  <Words>710</Words>
  <Application>Microsoft Office PowerPoint</Application>
  <PresentationFormat>Grand écran</PresentationFormat>
  <Paragraphs>216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Brin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TOSHIBA</dc:creator>
  <cp:lastModifiedBy>TOSHIBA</cp:lastModifiedBy>
  <cp:revision>125</cp:revision>
  <cp:lastPrinted>2021-06-01T12:30:04Z</cp:lastPrinted>
  <dcterms:created xsi:type="dcterms:W3CDTF">2021-05-13T17:11:32Z</dcterms:created>
  <dcterms:modified xsi:type="dcterms:W3CDTF">2021-06-04T15:27:43Z</dcterms:modified>
</cp:coreProperties>
</file>